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02"/>
    <p:restoredTop sz="96327"/>
  </p:normalViewPr>
  <p:slideViewPr>
    <p:cSldViewPr snapToGrid="0" snapToObjects="1">
      <p:cViewPr varScale="1">
        <p:scale>
          <a:sx n="132" d="100"/>
          <a:sy n="132" d="100"/>
        </p:scale>
        <p:origin x="168" y="1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9C7BB-EA8F-D941-A846-E33995C26E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8CF5B5-61A9-1A47-B9FD-3510EABBFA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11C58-61EC-6A49-B2CF-3D16900DA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540D-5ABA-C849-A0D9-5B4D02474014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5B5759-6EAC-0641-835C-1B1DE7136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F7267-8A5F-1A49-8AC8-F864DF2CA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EE30-B79B-9843-85DE-33C94C1AA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211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03541-758E-D945-BAB2-2AD97A711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990DF4-6BF3-2648-9408-795C2EFAA2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8280B-1B43-CA4B-A332-5D3777018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540D-5ABA-C849-A0D9-5B4D02474014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FE9126-F24C-4246-A03A-2C5FB534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25444C-13BA-9446-9A9D-D20D1D3FF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EE30-B79B-9843-85DE-33C94C1AA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046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BE6BBF-0062-5B4B-B8B7-244B7EA7DE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EA968C-2081-0D45-AA4C-42D114138B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B106C-5A62-8040-957F-812119D3B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540D-5ABA-C849-A0D9-5B4D02474014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13F8B-1637-5641-86A6-CA6F10252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CE747-3747-9543-BFFD-C57E38CE6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EE30-B79B-9843-85DE-33C94C1AA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27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E3F15-3BF9-FE45-A41F-ECD22C87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A6BE9-DBF3-744F-A5A1-4E73D8C31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BCE1A-9D27-5841-A0DB-7340E4379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540D-5ABA-C849-A0D9-5B4D02474014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E2F389-5B57-C047-83DC-7870F9EB5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2025D-9069-094D-8EB3-523EF20E9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EE30-B79B-9843-85DE-33C94C1AA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41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B8D4C-0E43-554C-81FE-F12D07B53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1B7618-76E9-BC4D-AF29-8F22096963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C0D5A-8ECE-034F-A3FA-7D2F5AE4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540D-5ABA-C849-A0D9-5B4D02474014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BAB5B-57E9-3042-A651-2E56E71B2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CBD8B-517B-844D-93EC-DE1D6F422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EE30-B79B-9843-85DE-33C94C1AA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424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447AB-9F60-9A4F-8D6D-4B2FB28F3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F91E9-927F-EE4E-8403-242D965F88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7FC4E6-E589-BD42-AD1D-E9E517C38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769E6C-7376-0040-88E7-F0DEFD9C7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540D-5ABA-C849-A0D9-5B4D02474014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71A8AE-CC19-FA43-81EA-0C0F442FA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09010-4A1A-AA43-A10E-1FAC01074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EE30-B79B-9843-85DE-33C94C1AA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960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C95DB-C578-B54B-975F-3F9735570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F8830F-0ACE-FE47-8467-B5920483BA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B27458-1078-0344-978F-2FA94682F6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87661A-4E51-684F-AC22-35EC28774E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6BDEF0-9698-3F46-94B2-D90B98CA30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51272C-FBCD-A64A-9841-7B2E631B8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540D-5ABA-C849-A0D9-5B4D02474014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B40B47-BBA2-3242-AA86-A6340DB09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66711A-0E17-7B46-8823-F8373D2CC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EE30-B79B-9843-85DE-33C94C1AA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096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D7C10-0C12-9D44-8F67-622A1F036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213065-8BA7-CA4F-9383-1ED97E00F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540D-5ABA-C849-A0D9-5B4D02474014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5C11A4-C62B-024F-9BC7-CB28E312B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6C7A90-351A-0347-AFBD-8F1B0FFFA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EE30-B79B-9843-85DE-33C94C1AA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388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9B8D9C-9DE1-DA47-A9B9-0786FA7CB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540D-5ABA-C849-A0D9-5B4D02474014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FC3A25-734F-F64B-A7D8-FC0B6A1C5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DD72EF-944A-194B-8060-729DEBFC6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EE30-B79B-9843-85DE-33C94C1AA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228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51650-3784-CB42-84E8-4B35CBBA3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887D42-F373-C146-8AF9-FF8573CF0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FD48DF-5A8A-FB46-A642-9869809756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15CBEB-2DED-B746-8712-F7EF6E189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540D-5ABA-C849-A0D9-5B4D02474014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3BDA6E-8A4D-404F-8E79-0CB0C6B15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29A057-E2C9-1447-9DDC-278CDE32E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EE30-B79B-9843-85DE-33C94C1AA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355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0D7CF-4E4C-4D4D-95DD-5F04737B5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04C152-833A-DA40-BAD6-2E4AA70D79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8B342D-C095-5142-9C8E-A2D3208481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4695D6-FF56-2043-BD8B-E7993F1C5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540D-5ABA-C849-A0D9-5B4D02474014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A8C41D-6DFC-334D-94F2-D13DB4BB6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9C22B0-ADBE-554C-97A8-F89181C25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6EE30-B79B-9843-85DE-33C94C1AA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079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A3665F-2B31-C945-B6A4-260B5B09A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E6D5EA-63A4-234E-88B5-AF31DC8A9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CFC4B5-77FF-1842-971E-17D14AB418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540D-5ABA-C849-A0D9-5B4D02474014}" type="datetimeFigureOut">
              <a:rPr lang="en-GB" smtClean="0"/>
              <a:t>17/05/2021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120D9-8DD8-6E41-B0C6-E154C5643A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C0821-8928-3446-8DCE-7BF7DA699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6EE30-B79B-9843-85DE-33C94C1AA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877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1C9C91F-F6C2-6B47-A84C-2788CA4CD6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1442" y="95049"/>
            <a:ext cx="7516768" cy="492933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2BD9E67-A665-6C40-B6A1-2D503BEBF347}"/>
              </a:ext>
            </a:extLst>
          </p:cNvPr>
          <p:cNvSpPr/>
          <p:nvPr/>
        </p:nvSpPr>
        <p:spPr>
          <a:xfrm>
            <a:off x="1681212" y="5212155"/>
            <a:ext cx="9493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Figure S1. Performance of a commercial SARS-CoV-2 primer and probe set with nine different  1-step master mixes.  The minimum </a:t>
            </a:r>
            <a:r>
              <a:rPr lang="en-GB" dirty="0" err="1"/>
              <a:t>Cq</a:t>
            </a:r>
            <a:r>
              <a:rPr lang="en-GB" dirty="0"/>
              <a:t> recorded is 22.81, the maximum one 27.04. This ∆</a:t>
            </a:r>
            <a:r>
              <a:rPr lang="en-GB" dirty="0" err="1"/>
              <a:t>Cq</a:t>
            </a:r>
            <a:r>
              <a:rPr lang="en-GB" dirty="0"/>
              <a:t> of 4.23  corresponds to an apparent 19-fold difference for the same amount of input RNA.</a:t>
            </a:r>
          </a:p>
        </p:txBody>
      </p:sp>
    </p:spTree>
    <p:extLst>
      <p:ext uri="{BB962C8B-B14F-4D97-AF65-F5344CB8AC3E}">
        <p14:creationId xmlns:p14="http://schemas.microsoft.com/office/powerpoint/2010/main" val="2696549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8843</TotalTime>
  <Words>50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Bustin</dc:creator>
  <cp:lastModifiedBy>Stephen Bustin</cp:lastModifiedBy>
  <cp:revision>18</cp:revision>
  <dcterms:created xsi:type="dcterms:W3CDTF">2021-03-23T09:05:21Z</dcterms:created>
  <dcterms:modified xsi:type="dcterms:W3CDTF">2021-05-19T07:59:55Z</dcterms:modified>
</cp:coreProperties>
</file>